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17"/>
  </p:notesMasterIdLst>
  <p:handoutMasterIdLst>
    <p:handoutMasterId r:id="rId18"/>
  </p:handoutMasterIdLst>
  <p:sldIdLst>
    <p:sldId id="261" r:id="rId5"/>
    <p:sldId id="302" r:id="rId6"/>
    <p:sldId id="318" r:id="rId7"/>
    <p:sldId id="319" r:id="rId8"/>
    <p:sldId id="320" r:id="rId9"/>
    <p:sldId id="321" r:id="rId10"/>
    <p:sldId id="322" r:id="rId11"/>
    <p:sldId id="323" r:id="rId12"/>
    <p:sldId id="324" r:id="rId13"/>
    <p:sldId id="325" r:id="rId14"/>
    <p:sldId id="326" r:id="rId15"/>
    <p:sldId id="30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54266D"/>
    <a:srgbClr val="ED1C24"/>
    <a:srgbClr val="F1B51C"/>
    <a:srgbClr val="8FAD15"/>
    <a:srgbClr val="007BB9"/>
    <a:srgbClr val="6E6E6E"/>
    <a:srgbClr val="E97B00"/>
    <a:srgbClr val="777877"/>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801" autoAdjust="0"/>
  </p:normalViewPr>
  <p:slideViewPr>
    <p:cSldViewPr snapToGrid="0">
      <p:cViewPr varScale="1">
        <p:scale>
          <a:sx n="72" d="100"/>
          <a:sy n="72" d="100"/>
        </p:scale>
        <p:origin x="1747" y="43"/>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6/24/2020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6/24/2020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to navigating Work In Texas. In this module we will learn how to search for jobs using the system.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246995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the search results you are looking for from the criteria you selected, you can save your search at the bottom of the page. Here you will be given an option to create a virtual recruiting alert and be notified regularly of the results from your search. If you wish to use this option first enter a title for the virtual recruiting alert, then how often you want to run the alert. You will automatically get an alert through your </a:t>
            </a:r>
            <a:r>
              <a:rPr lang="en-US" dirty="0" err="1"/>
              <a:t>workintexas</a:t>
            </a:r>
            <a:r>
              <a:rPr lang="en-US" dirty="0"/>
              <a:t> message center, but you can also select to receive the results via email or through text message. If your search does not have any results you will not be notified unless you click the box that says send email when no jobs found. And finally how long do you want to run the search? Select a date you wish to stop receiving results from the virtual recruiting platform. The default is automatically set 30 days into the future but can be adjusted to meet your needs. Once you have done this just click save.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10</a:t>
            </a:fld>
            <a:endParaRPr lang="en-US"/>
          </a:p>
        </p:txBody>
      </p:sp>
    </p:spTree>
    <p:extLst>
      <p:ext uri="{BB962C8B-B14F-4D97-AF65-F5344CB8AC3E}">
        <p14:creationId xmlns:p14="http://schemas.microsoft.com/office/powerpoint/2010/main" val="64916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your job search done it's time to apply for a job. From the job search results page click the desired job title. Here you can review the job order details and click on the how to apply button to apply. Once you click on the how to apply button, if it is an external job posting likemonster.com or indeed, a new browser window will open and just follow the website instructions to apply. For jobs within the </a:t>
            </a:r>
            <a:r>
              <a:rPr lang="en-US" dirty="0" err="1"/>
              <a:t>workintexas</a:t>
            </a:r>
            <a:r>
              <a:rPr lang="en-US" dirty="0"/>
              <a:t> system that are not state jobs you must submit your application as specified by the job order. These methods may include but are not limited to submitting a resume directly or apply via the employer website. If you're applying for a state job, ensure you have created the state of Texas application in </a:t>
            </a:r>
            <a:r>
              <a:rPr lang="en-US" dirty="0" err="1"/>
              <a:t>workintexas</a:t>
            </a:r>
            <a:r>
              <a:rPr lang="en-US" dirty="0"/>
              <a:t> and then apply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11</a:t>
            </a:fld>
            <a:endParaRPr lang="en-US"/>
          </a:p>
        </p:txBody>
      </p:sp>
    </p:spTree>
    <p:extLst>
      <p:ext uri="{BB962C8B-B14F-4D97-AF65-F5344CB8AC3E}">
        <p14:creationId xmlns:p14="http://schemas.microsoft.com/office/powerpoint/2010/main" val="365003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was helpful in getting you registered with the </a:t>
            </a:r>
            <a:r>
              <a:rPr lang="en-US" dirty="0" err="1"/>
              <a:t>workintexas</a:t>
            </a:r>
            <a:r>
              <a:rPr lang="en-US" dirty="0"/>
              <a:t> system. Thank you and be sure to check out the other modules in this series.</a:t>
            </a:r>
          </a:p>
          <a:p>
            <a:r>
              <a:rPr lang="en-US" b="1" dirty="0"/>
              <a:t>(Click to End)</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12</a:t>
            </a:fld>
            <a:endParaRPr lang="en-US"/>
          </a:p>
        </p:txBody>
      </p:sp>
    </p:spTree>
    <p:extLst>
      <p:ext uri="{BB962C8B-B14F-4D97-AF65-F5344CB8AC3E}">
        <p14:creationId xmlns:p14="http://schemas.microsoft.com/office/powerpoint/2010/main" val="348496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At this point you have already created your WorkInTexas profile and created your resume.  If you have not completed these steps, please refer to Modules 1 and 2 for help.  Let us get started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effectLst/>
                <a:latin typeface="Calibri" panose="020F0502020204030204" pitchFamily="34" charset="0"/>
                <a:ea typeface="Calibri" panose="020F0502020204030204" pitchFamily="34" charset="0"/>
                <a:cs typeface="Calibri" panose="020F0502020204030204" pitchFamily="34" charset="0"/>
              </a:rPr>
              <a:t>(Click to Reveal)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a:t>
            </a:fld>
            <a:endParaRPr lang="en-US"/>
          </a:p>
        </p:txBody>
      </p:sp>
    </p:spTree>
    <p:extLst>
      <p:ext uri="{BB962C8B-B14F-4D97-AF65-F5344CB8AC3E}">
        <p14:creationId xmlns:p14="http://schemas.microsoft.com/office/powerpoint/2010/main" val="208415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Assuming that you have logged into your </a:t>
            </a:r>
            <a:r>
              <a:rPr lang="en-US" sz="1200" kern="1200" dirty="0" err="1">
                <a:solidFill>
                  <a:schemeClr val="tx1"/>
                </a:solidFill>
                <a:effectLst/>
                <a:latin typeface="+mn-lt"/>
                <a:ea typeface="+mn-ea"/>
                <a:cs typeface="+mn-cs"/>
              </a:rPr>
              <a:t>workintexas</a:t>
            </a:r>
            <a:r>
              <a:rPr lang="en-US" sz="1200" kern="1200" dirty="0">
                <a:solidFill>
                  <a:schemeClr val="tx1"/>
                </a:solidFill>
                <a:effectLst/>
                <a:latin typeface="+mn-lt"/>
                <a:ea typeface="+mn-ea"/>
                <a:cs typeface="+mn-cs"/>
              </a:rPr>
              <a:t> account and are now looking at your desktop, Scroll down the left-hand menu bar until you see this section labeled </a:t>
            </a:r>
            <a:r>
              <a:rPr lang="en-US" sz="1200" b="1" kern="1200" dirty="0">
                <a:solidFill>
                  <a:schemeClr val="tx1"/>
                </a:solidFill>
                <a:effectLst/>
                <a:latin typeface="+mn-lt"/>
                <a:ea typeface="+mn-ea"/>
                <a:cs typeface="+mn-cs"/>
              </a:rPr>
              <a:t>quick menu</a:t>
            </a:r>
            <a:r>
              <a:rPr lang="en-US" sz="1200" kern="1200" dirty="0">
                <a:solidFill>
                  <a:schemeClr val="tx1"/>
                </a:solidFill>
                <a:effectLst/>
                <a:latin typeface="+mn-lt"/>
                <a:ea typeface="+mn-ea"/>
                <a:cs typeface="+mn-cs"/>
              </a:rPr>
              <a:t>. In this section you will find a link labeled </a:t>
            </a:r>
            <a:r>
              <a:rPr lang="en-US" sz="1200" b="1" kern="1200" dirty="0">
                <a:solidFill>
                  <a:schemeClr val="tx1"/>
                </a:solidFill>
                <a:effectLst/>
                <a:latin typeface="+mn-lt"/>
                <a:ea typeface="+mn-ea"/>
                <a:cs typeface="+mn-cs"/>
              </a:rPr>
              <a:t>Job Search</a:t>
            </a:r>
            <a:r>
              <a:rPr lang="en-US" sz="1200" kern="1200" dirty="0">
                <a:solidFill>
                  <a:schemeClr val="tx1"/>
                </a:solidFill>
                <a:effectLst/>
                <a:latin typeface="+mn-lt"/>
                <a:ea typeface="+mn-ea"/>
                <a:cs typeface="+mn-cs"/>
              </a:rPr>
              <a:t>. Click on this link and you will be taken to another page where you will see the beginning options for your search.  Pay close attention to the </a:t>
            </a:r>
            <a:r>
              <a:rPr lang="en-US" sz="1200" b="1" kern="1200" dirty="0">
                <a:solidFill>
                  <a:schemeClr val="tx1"/>
                </a:solidFill>
                <a:effectLst/>
                <a:latin typeface="+mn-lt"/>
                <a:ea typeface="+mn-ea"/>
                <a:cs typeface="+mn-cs"/>
              </a:rPr>
              <a:t>Area Selection</a:t>
            </a:r>
            <a:r>
              <a:rPr lang="en-US" sz="1200" b="0" kern="1200" dirty="0">
                <a:solidFill>
                  <a:schemeClr val="tx1"/>
                </a:solidFill>
                <a:effectLst/>
                <a:latin typeface="+mn-lt"/>
                <a:ea typeface="+mn-ea"/>
                <a:cs typeface="+mn-cs"/>
              </a:rPr>
              <a:t> section to ensure you are looking in the right area.  If you need to change this, just click on the underlined result and you can select new options there.</a:t>
            </a:r>
          </a:p>
          <a:p>
            <a:endParaRPr lang="en-US"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effectLst/>
                <a:latin typeface="Calibri" panose="020F0502020204030204" pitchFamily="34" charset="0"/>
                <a:ea typeface="Calibri" panose="020F0502020204030204" pitchFamily="34" charset="0"/>
                <a:cs typeface="Calibri" panose="020F0502020204030204" pitchFamily="34" charset="0"/>
              </a:rPr>
              <a:t>(Click to Reveal)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3</a:t>
            </a:fld>
            <a:endParaRPr lang="en-US"/>
          </a:p>
        </p:txBody>
      </p:sp>
    </p:spTree>
    <p:extLst>
      <p:ext uri="{BB962C8B-B14F-4D97-AF65-F5344CB8AC3E}">
        <p14:creationId xmlns:p14="http://schemas.microsoft.com/office/powerpoint/2010/main" val="151366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the </a:t>
            </a:r>
            <a:r>
              <a:rPr lang="en-US" b="1" dirty="0"/>
              <a:t>Area Selected</a:t>
            </a:r>
            <a:r>
              <a:rPr lang="en-US" b="0" dirty="0"/>
              <a:t>, you will find a series of 7 tabs.  The first tab is used to start a “quick” search from any combination of criteria or a specific job order number if you </a:t>
            </a:r>
            <a:r>
              <a:rPr lang="en-US" b="0" dirty="0" err="1"/>
              <a:t>havfe</a:t>
            </a:r>
            <a:r>
              <a:rPr lang="en-US" b="0" dirty="0"/>
              <a:t> received one from an employer, staff, or previous searches.  The next tab is labeled </a:t>
            </a:r>
            <a:r>
              <a:rPr lang="en-US" b="1" dirty="0"/>
              <a:t>Advanced</a:t>
            </a:r>
            <a:r>
              <a:rPr lang="en-US" b="0" dirty="0"/>
              <a:t> and can be used </a:t>
            </a:r>
            <a:r>
              <a:rPr lang="en-US" sz="1200" dirty="0"/>
              <a:t>to search for State of Texas jobs by selecting State Government and State Universities as Employer Types in the Preferred Employers section. Beside the advanced tab you will find the tab labeled </a:t>
            </a:r>
            <a:r>
              <a:rPr lang="en-US" sz="1200" b="1" dirty="0"/>
              <a:t>Intelligent</a:t>
            </a:r>
            <a:r>
              <a:rPr lang="en-US" sz="1200" b="0" dirty="0"/>
              <a:t>,  Here you can c</a:t>
            </a:r>
            <a:r>
              <a:rPr lang="en-US" sz="1200" dirty="0"/>
              <a:t>hoose from three different pre-set job searches that use your profile information and jobs that other similar seekers have searched or applied for.</a:t>
            </a:r>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41271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tabs are the </a:t>
            </a:r>
            <a:r>
              <a:rPr lang="en-US" b="1" dirty="0"/>
              <a:t>Employer</a:t>
            </a:r>
            <a:r>
              <a:rPr lang="en-US" b="0" dirty="0"/>
              <a:t> and </a:t>
            </a:r>
            <a:r>
              <a:rPr lang="en-US" b="1" dirty="0"/>
              <a:t>Education sections.  </a:t>
            </a:r>
            <a:r>
              <a:rPr lang="en-US" b="0" dirty="0"/>
              <a:t>In the employer tab you can select job sources and choose a specific employer to search. In the education tab you can select job sources and choose an educational program an level. This option is great for recent graduates with little to no relevant work experience. </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204093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two sections you will find are the skills and resume section. In the skill selection you can select job searches then choose match ratio, which will match your desired skill sets and any self assessments to open positions. In the resume section you can search based off of the criteria from any resume that you have created in the system. </a:t>
            </a:r>
          </a:p>
          <a:p>
            <a:endParaRPr lang="en-US" dirty="0"/>
          </a:p>
          <a:p>
            <a:r>
              <a:rPr lang="en-US" dirty="0"/>
              <a:t>Once you have navigated the appropriate tab and filled in any information to narrow your search select the </a:t>
            </a:r>
            <a:r>
              <a:rPr lang="en-US" b="1" dirty="0"/>
              <a:t>search</a:t>
            </a:r>
            <a:r>
              <a:rPr lang="en-US" dirty="0"/>
              <a:t> button to view your results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6</a:t>
            </a:fld>
            <a:endParaRPr lang="en-US"/>
          </a:p>
        </p:txBody>
      </p:sp>
    </p:spTree>
    <p:extLst>
      <p:ext uri="{BB962C8B-B14F-4D97-AF65-F5344CB8AC3E}">
        <p14:creationId xmlns:p14="http://schemas.microsoft.com/office/powerpoint/2010/main" val="254173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click the search button you'll be taken to the results page in the results page at the very top of your search results you'll see two options which are summary and detailed this chooses the view that you have whether you wanted compact or full details if you want to look at a particular job details find the job listing in your results and then click on the link with the job title. If your results have a varied amount a match percentages by clicking on the match percentage, you can see how the job request matches your resume . Here you may need to go back into your skills and tools area and reaffirm any skills or tools that you may have missed. And finally in the last column You will find checkboxes. Select any jobs that interest you and then Scroll down and you'll find a link for map. If you click on this link it will bring up a Google map of the locations for each job.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7</a:t>
            </a:fld>
            <a:endParaRPr lang="en-US"/>
          </a:p>
        </p:txBody>
      </p:sp>
    </p:spTree>
    <p:extLst>
      <p:ext uri="{BB962C8B-B14F-4D97-AF65-F5344CB8AC3E}">
        <p14:creationId xmlns:p14="http://schemas.microsoft.com/office/powerpoint/2010/main" val="200052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search results below the total number of records found, you'll find a horizontal list of all the different sources the jobs were retrieved. Also, if you want to sort your results by any of these column headings, click on the job heading to sort. Clicking a second time on the same column heading will reverse the sort results. If you happen to notice job results from different sources but are still the same job, you can click in the hide potential duplicates box to consolidate those results.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8</a:t>
            </a:fld>
            <a:endParaRPr lang="en-US"/>
          </a:p>
        </p:txBody>
      </p:sp>
    </p:spTree>
    <p:extLst>
      <p:ext uri="{BB962C8B-B14F-4D97-AF65-F5344CB8AC3E}">
        <p14:creationId xmlns:p14="http://schemas.microsoft.com/office/powerpoint/2010/main" val="149538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job results listing is too long or too short, you can click on the down arrow next to rose and choose how many results you want to see per page. Use the arrows in the page section to navigate from page to page. If you know a certain page that you want to go to, click the down arrow next to the page number and select the page you wish to visit.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(Click to Reveal)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9</a:t>
            </a:fld>
            <a:endParaRPr lang="en-US"/>
          </a:p>
        </p:txBody>
      </p:sp>
    </p:spTree>
    <p:extLst>
      <p:ext uri="{BB962C8B-B14F-4D97-AF65-F5344CB8AC3E}">
        <p14:creationId xmlns:p14="http://schemas.microsoft.com/office/powerpoint/2010/main" val="3970492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endParaRPr lang="en-US" dirty="0"/>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8"/>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9"/>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1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570D4-4422-5B49-807C-B6444A977040}"/>
              </a:ext>
            </a:extLst>
          </p:cNvPr>
          <p:cNvSpPr>
            <a:spLocks noGrp="1"/>
          </p:cNvSpPr>
          <p:nvPr>
            <p:ph type="ctrTitle"/>
          </p:nvPr>
        </p:nvSpPr>
        <p:spPr>
          <a:xfrm>
            <a:off x="669850" y="1745209"/>
            <a:ext cx="5177885" cy="598517"/>
          </a:xfrm>
        </p:spPr>
        <p:txBody>
          <a:bodyPr/>
          <a:lstStyle/>
          <a:p>
            <a:r>
              <a:rPr lang="en-US" dirty="0"/>
              <a:t>Navigating </a:t>
            </a:r>
          </a:p>
        </p:txBody>
      </p:sp>
      <p:sp>
        <p:nvSpPr>
          <p:cNvPr id="5" name="Subtitle 4">
            <a:extLst>
              <a:ext uri="{FF2B5EF4-FFF2-40B4-BE49-F238E27FC236}">
                <a16:creationId xmlns:a16="http://schemas.microsoft.com/office/drawing/2014/main" id="{BC0B465F-1785-2349-AC57-F23D4D61780A}"/>
              </a:ext>
            </a:extLst>
          </p:cNvPr>
          <p:cNvSpPr>
            <a:spLocks noGrp="1"/>
          </p:cNvSpPr>
          <p:nvPr>
            <p:ph type="subTitle" idx="1"/>
          </p:nvPr>
        </p:nvSpPr>
        <p:spPr>
          <a:xfrm>
            <a:off x="2193824" y="3769766"/>
            <a:ext cx="4756352" cy="921337"/>
          </a:xfrm>
        </p:spPr>
        <p:txBody>
          <a:bodyPr/>
          <a:lstStyle/>
          <a:p>
            <a:r>
              <a:rPr lang="en-US" dirty="0"/>
              <a:t>For Job Seekers (Module 3)</a:t>
            </a:r>
          </a:p>
          <a:p>
            <a:r>
              <a:rPr lang="en-US" b="1" dirty="0"/>
              <a:t>Searching for Jobs</a:t>
            </a:r>
          </a:p>
        </p:txBody>
      </p:sp>
      <p:pic>
        <p:nvPicPr>
          <p:cNvPr id="2050" name="Picture 2">
            <a:extLst>
              <a:ext uri="{FF2B5EF4-FFF2-40B4-BE49-F238E27FC236}">
                <a16:creationId xmlns:a16="http://schemas.microsoft.com/office/drawing/2014/main" id="{D33F3ED9-85BB-4488-8765-ABA6C58C2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91" y="2085975"/>
            <a:ext cx="431482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53A2E561-73AD-408A-91A9-467BCF86B8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47063845"/>
      </p:ext>
    </p:extLst>
  </p:cSld>
  <p:clrMapOvr>
    <a:masterClrMapping/>
  </p:clrMapOvr>
  <mc:AlternateContent xmlns:mc="http://schemas.openxmlformats.org/markup-compatibility/2006">
    <mc:Choice xmlns:p14="http://schemas.microsoft.com/office/powerpoint/2010/main" Requires="p14">
      <p:transition spd="slow" p14:dur="2000" advTm="11440"/>
    </mc:Choice>
    <mc:Fallback>
      <p:transition spd="slow" advTm="11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Virtual Recruiter Job Search Alert</a:t>
            </a:r>
          </a:p>
          <a:p>
            <a:pPr marL="0" indent="0">
              <a:buNone/>
            </a:pPr>
            <a:r>
              <a:rPr lang="en-US" sz="1800" b="0" dirty="0">
                <a:solidFill>
                  <a:schemeClr val="tx1"/>
                </a:solidFill>
              </a:rPr>
              <a:t>After conducting a job search, at the bottom of the search results page, click the Save Search button.</a:t>
            </a:r>
          </a:p>
          <a:p>
            <a:pPr marL="0" indent="0">
              <a:buNone/>
            </a:pPr>
            <a:endParaRPr lang="en-US" sz="1800" b="0" dirty="0">
              <a:solidFill>
                <a:schemeClr val="tx1"/>
              </a:solidFill>
            </a:endParaRPr>
          </a:p>
          <a:p>
            <a:pPr lvl="1">
              <a:lnSpc>
                <a:spcPct val="100000"/>
              </a:lnSpc>
              <a:spcBef>
                <a:spcPts val="0"/>
              </a:spcBef>
              <a:spcAft>
                <a:spcPts val="0"/>
              </a:spcAft>
            </a:pPr>
            <a:r>
              <a:rPr lang="en-US" sz="1800" b="0" dirty="0">
                <a:solidFill>
                  <a:schemeClr val="tx1"/>
                </a:solidFill>
              </a:rPr>
              <a:t>Enter a title for this Virtual Recruiter </a:t>
            </a:r>
          </a:p>
          <a:p>
            <a:pPr marL="182880" lvl="1" indent="0">
              <a:lnSpc>
                <a:spcPct val="100000"/>
              </a:lnSpc>
              <a:spcBef>
                <a:spcPts val="0"/>
              </a:spcBef>
              <a:spcAft>
                <a:spcPts val="0"/>
              </a:spcAft>
              <a:buNone/>
            </a:pPr>
            <a:r>
              <a:rPr lang="en-US" sz="1800" b="0" dirty="0">
                <a:solidFill>
                  <a:schemeClr val="tx1"/>
                </a:solidFill>
              </a:rPr>
              <a:t>Alert.</a:t>
            </a:r>
          </a:p>
          <a:p>
            <a:pPr lvl="1"/>
            <a:r>
              <a:rPr lang="en-US" sz="1800" b="0" dirty="0">
                <a:solidFill>
                  <a:schemeClr val="tx1"/>
                </a:solidFill>
              </a:rPr>
              <a:t>Specify How often to run the search.</a:t>
            </a:r>
          </a:p>
          <a:p>
            <a:pPr lvl="1">
              <a:lnSpc>
                <a:spcPct val="100000"/>
              </a:lnSpc>
              <a:spcBef>
                <a:spcPts val="0"/>
              </a:spcBef>
              <a:spcAft>
                <a:spcPts val="0"/>
              </a:spcAft>
            </a:pPr>
            <a:r>
              <a:rPr lang="en-US" sz="1800" b="0" dirty="0">
                <a:solidFill>
                  <a:schemeClr val="tx1"/>
                </a:solidFill>
              </a:rPr>
              <a:t>Specify if you wish to be notified via </a:t>
            </a:r>
          </a:p>
          <a:p>
            <a:pPr marL="182880" lvl="1" indent="0">
              <a:lnSpc>
                <a:spcPct val="100000"/>
              </a:lnSpc>
              <a:spcBef>
                <a:spcPts val="0"/>
              </a:spcBef>
              <a:spcAft>
                <a:spcPts val="0"/>
              </a:spcAft>
              <a:buNone/>
            </a:pPr>
            <a:r>
              <a:rPr lang="en-US" sz="1800" b="0" dirty="0">
                <a:solidFill>
                  <a:schemeClr val="tx1"/>
                </a:solidFill>
              </a:rPr>
              <a:t>email (in addition to the WorkinTexas.com </a:t>
            </a:r>
          </a:p>
          <a:p>
            <a:pPr marL="182880" lvl="1" indent="0">
              <a:lnSpc>
                <a:spcPct val="100000"/>
              </a:lnSpc>
              <a:spcBef>
                <a:spcPts val="0"/>
              </a:spcBef>
              <a:spcAft>
                <a:spcPts val="0"/>
              </a:spcAft>
              <a:buNone/>
            </a:pPr>
            <a:r>
              <a:rPr lang="en-US" sz="1800" b="0" dirty="0">
                <a:solidFill>
                  <a:schemeClr val="tx1"/>
                </a:solidFill>
              </a:rPr>
              <a:t>Message Center).</a:t>
            </a:r>
          </a:p>
          <a:p>
            <a:pPr lvl="1">
              <a:lnSpc>
                <a:spcPct val="100000"/>
              </a:lnSpc>
              <a:spcBef>
                <a:spcPts val="0"/>
              </a:spcBef>
              <a:spcAft>
                <a:spcPts val="0"/>
              </a:spcAft>
            </a:pPr>
            <a:r>
              <a:rPr lang="en-US" sz="1800" b="0" dirty="0">
                <a:solidFill>
                  <a:schemeClr val="tx1"/>
                </a:solidFill>
              </a:rPr>
              <a:t>Specify if you wish to receive “no jobs found” </a:t>
            </a:r>
          </a:p>
          <a:p>
            <a:pPr marL="182880" lvl="1" indent="0">
              <a:lnSpc>
                <a:spcPct val="100000"/>
              </a:lnSpc>
              <a:spcBef>
                <a:spcPts val="0"/>
              </a:spcBef>
              <a:spcAft>
                <a:spcPts val="0"/>
              </a:spcAft>
              <a:buNone/>
            </a:pPr>
            <a:r>
              <a:rPr lang="en-US" sz="1800" b="0" dirty="0">
                <a:solidFill>
                  <a:schemeClr val="tx1"/>
                </a:solidFill>
              </a:rPr>
              <a:t>notification emails.</a:t>
            </a:r>
          </a:p>
          <a:p>
            <a:pPr lvl="1"/>
            <a:r>
              <a:rPr lang="en-US" sz="1800" b="0" dirty="0">
                <a:solidFill>
                  <a:schemeClr val="tx1"/>
                </a:solidFill>
              </a:rPr>
              <a:t>Enter an expiration date (defaults to 30 days).</a:t>
            </a:r>
          </a:p>
          <a:p>
            <a:pPr lvl="1"/>
            <a:r>
              <a:rPr lang="en-US" sz="1800" b="0" dirty="0">
                <a:solidFill>
                  <a:schemeClr val="tx1"/>
                </a:solidFill>
              </a:rPr>
              <a:t>Click Save.</a:t>
            </a:r>
          </a:p>
          <a:p>
            <a:pPr lvl="1"/>
            <a:endParaRPr lang="en-US" sz="1800" b="0" dirty="0">
              <a:solidFill>
                <a:schemeClr val="tx1"/>
              </a:solidFill>
            </a:endParaRPr>
          </a:p>
          <a:p>
            <a:pPr marL="0" indent="0">
              <a:buNone/>
            </a:pPr>
            <a:endParaRPr lang="en-US" sz="1800" dirty="0"/>
          </a:p>
        </p:txBody>
      </p:sp>
      <p:pic>
        <p:nvPicPr>
          <p:cNvPr id="2" name="Picture 1">
            <a:extLst>
              <a:ext uri="{FF2B5EF4-FFF2-40B4-BE49-F238E27FC236}">
                <a16:creationId xmlns:a16="http://schemas.microsoft.com/office/drawing/2014/main" id="{4B684574-F458-4DC2-A286-0EE56D0FB6B6}"/>
              </a:ext>
            </a:extLst>
          </p:cNvPr>
          <p:cNvPicPr>
            <a:picLocks noChangeAspect="1"/>
          </p:cNvPicPr>
          <p:nvPr/>
        </p:nvPicPr>
        <p:blipFill>
          <a:blip r:embed="rId5"/>
          <a:stretch>
            <a:fillRect/>
          </a:stretch>
        </p:blipFill>
        <p:spPr>
          <a:xfrm>
            <a:off x="5261956" y="1997166"/>
            <a:ext cx="3424844" cy="1831265"/>
          </a:xfrm>
          <a:prstGeom prst="rect">
            <a:avLst/>
          </a:prstGeom>
          <a:ln>
            <a:solidFill>
              <a:schemeClr val="accent1"/>
            </a:solidFill>
          </a:ln>
          <a:effectLst>
            <a:outerShdw blurRad="50800" dist="38100" dir="8100000" algn="tr" rotWithShape="0">
              <a:prstClr val="black">
                <a:alpha val="40000"/>
              </a:prstClr>
            </a:outerShdw>
          </a:effectLst>
        </p:spPr>
      </p:pic>
      <p:pic>
        <p:nvPicPr>
          <p:cNvPr id="8" name="Audio 7">
            <a:hlinkClick r:id="" action="ppaction://media"/>
            <a:extLst>
              <a:ext uri="{FF2B5EF4-FFF2-40B4-BE49-F238E27FC236}">
                <a16:creationId xmlns:a16="http://schemas.microsoft.com/office/drawing/2014/main" id="{78AC9F4A-26C3-4CD7-BF31-810C813A2F2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034940432"/>
      </p:ext>
    </p:extLst>
  </p:cSld>
  <p:clrMapOvr>
    <a:masterClrMapping/>
  </p:clrMapOvr>
  <mc:AlternateContent xmlns:mc="http://schemas.openxmlformats.org/markup-compatibility/2006">
    <mc:Choice xmlns:p14="http://schemas.microsoft.com/office/powerpoint/2010/main" Requires="p14">
      <p:transition spd="slow" p14:dur="2000" advTm="67712"/>
    </mc:Choice>
    <mc:Fallback>
      <p:transition spd="slow" advTm="67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Apply for a Job</a:t>
            </a:r>
          </a:p>
          <a:p>
            <a:pPr marL="0" indent="0">
              <a:buNone/>
            </a:pPr>
            <a:r>
              <a:rPr lang="en-US" sz="1800" b="0" dirty="0">
                <a:solidFill>
                  <a:schemeClr val="tx1"/>
                </a:solidFill>
              </a:rPr>
              <a:t>From the job search results page, click the desired job title link.</a:t>
            </a:r>
          </a:p>
          <a:p>
            <a:pPr>
              <a:buFont typeface="Arial" panose="020B0604020202020204" pitchFamily="34" charset="0"/>
              <a:buChar char="•"/>
            </a:pPr>
            <a:r>
              <a:rPr lang="en-US" sz="1800" b="0" dirty="0">
                <a:solidFill>
                  <a:schemeClr val="tx1"/>
                </a:solidFill>
              </a:rPr>
              <a:t>Review the job order details.</a:t>
            </a:r>
          </a:p>
          <a:p>
            <a:pPr>
              <a:buFont typeface="Arial" panose="020B0604020202020204" pitchFamily="34" charset="0"/>
              <a:buChar char="•"/>
            </a:pPr>
            <a:r>
              <a:rPr lang="en-US" sz="1800" b="0" dirty="0">
                <a:solidFill>
                  <a:schemeClr val="tx1"/>
                </a:solidFill>
              </a:rPr>
              <a:t>Click the How to apply button.</a:t>
            </a:r>
          </a:p>
          <a:p>
            <a:pPr marL="182880" lvl="1" indent="0">
              <a:buNone/>
            </a:pPr>
            <a:r>
              <a:rPr lang="en-US" sz="1800" b="0" dirty="0">
                <a:solidFill>
                  <a:schemeClr val="tx1"/>
                </a:solidFill>
              </a:rPr>
              <a:t>a.	For external jobs (job postings imported from third-party internet job boards, like Monster.com), a new browser window opens; follow the website instructions.</a:t>
            </a:r>
          </a:p>
          <a:p>
            <a:pPr marL="182880" lvl="1" indent="0">
              <a:buNone/>
            </a:pPr>
            <a:r>
              <a:rPr lang="en-US" sz="1800" b="0" dirty="0">
                <a:solidFill>
                  <a:schemeClr val="tx1"/>
                </a:solidFill>
              </a:rPr>
              <a:t>b.	For internal jobs that are not state jobs (job postings created within WorkinTexas.com), you must submit your application as specified by the job order. Application methods may vary from “submit a résumé” to “apply via website.”</a:t>
            </a:r>
          </a:p>
          <a:p>
            <a:pPr marL="182880" lvl="1" indent="0">
              <a:buNone/>
            </a:pPr>
            <a:r>
              <a:rPr lang="en-US" sz="1800" b="0" dirty="0">
                <a:solidFill>
                  <a:schemeClr val="tx1"/>
                </a:solidFill>
              </a:rPr>
              <a:t>c.	For state jobs, you must submit a State of Texas Application.</a:t>
            </a:r>
          </a:p>
          <a:p>
            <a:pPr lvl="1"/>
            <a:endParaRPr lang="en-US" sz="1800" b="0" dirty="0">
              <a:solidFill>
                <a:schemeClr val="tx1"/>
              </a:solidFill>
            </a:endParaRPr>
          </a:p>
          <a:p>
            <a:pPr marL="0" indent="0">
              <a:buNone/>
            </a:pPr>
            <a:endParaRPr lang="en-US" sz="1800" dirty="0"/>
          </a:p>
        </p:txBody>
      </p:sp>
      <p:pic>
        <p:nvPicPr>
          <p:cNvPr id="2" name="Audio 1">
            <a:hlinkClick r:id="" action="ppaction://media"/>
            <a:extLst>
              <a:ext uri="{FF2B5EF4-FFF2-40B4-BE49-F238E27FC236}">
                <a16:creationId xmlns:a16="http://schemas.microsoft.com/office/drawing/2014/main" id="{B7FE7AA1-52FE-4A73-B9A2-A8D297F581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604129857"/>
      </p:ext>
    </p:extLst>
  </p:cSld>
  <p:clrMapOvr>
    <a:masterClrMapping/>
  </p:clrMapOvr>
  <mc:AlternateContent xmlns:mc="http://schemas.openxmlformats.org/markup-compatibility/2006">
    <mc:Choice xmlns:p14="http://schemas.microsoft.com/office/powerpoint/2010/main" Requires="p14">
      <p:transition spd="slow" p14:dur="2000" advTm="58629"/>
    </mc:Choice>
    <mc:Fallback>
      <p:transition spd="slow" advTm="58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652638-5599-4BF6-9A08-3FE308AC728D}"/>
              </a:ext>
            </a:extLst>
          </p:cNvPr>
          <p:cNvSpPr/>
          <p:nvPr/>
        </p:nvSpPr>
        <p:spPr>
          <a:xfrm>
            <a:off x="715895" y="2716062"/>
            <a:ext cx="5510337" cy="492443"/>
          </a:xfrm>
          <a:prstGeom prst="rect">
            <a:avLst/>
          </a:prstGeom>
        </p:spPr>
        <p:txBody>
          <a:bodyPr wrap="square" lIns="0" tIns="0" rIns="0" bIns="0">
            <a:spAutoFit/>
          </a:bodyPr>
          <a:lstStyle/>
          <a:p>
            <a:r>
              <a:rPr lang="en-US" sz="3200" b="1" dirty="0">
                <a:solidFill>
                  <a:schemeClr val="tx2"/>
                </a:solidFill>
                <a:ea typeface="Cambria" panose="02040503050406030204" pitchFamily="18" charset="0"/>
              </a:rPr>
              <a:t>Conclusion</a:t>
            </a:r>
          </a:p>
        </p:txBody>
      </p:sp>
      <p:pic>
        <p:nvPicPr>
          <p:cNvPr id="2" name="Audio 1">
            <a:hlinkClick r:id="" action="ppaction://media"/>
            <a:extLst>
              <a:ext uri="{FF2B5EF4-FFF2-40B4-BE49-F238E27FC236}">
                <a16:creationId xmlns:a16="http://schemas.microsoft.com/office/drawing/2014/main" id="{693F3179-8130-43C2-A2E1-5AB950AAB7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98461479"/>
      </p:ext>
    </p:extLst>
  </p:cSld>
  <p:clrMapOvr>
    <a:masterClrMapping/>
  </p:clrMapOvr>
  <mc:AlternateContent xmlns:mc="http://schemas.openxmlformats.org/markup-compatibility/2006">
    <mc:Choice xmlns:p14="http://schemas.microsoft.com/office/powerpoint/2010/main" Requires="p14">
      <p:transition spd="slow" p14:dur="2000" advTm="12399"/>
    </mc:Choice>
    <mc:Fallback>
      <p:transition spd="slow" advTm="12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652638-5599-4BF6-9A08-3FE308AC728D}"/>
              </a:ext>
            </a:extLst>
          </p:cNvPr>
          <p:cNvSpPr/>
          <p:nvPr/>
        </p:nvSpPr>
        <p:spPr>
          <a:xfrm>
            <a:off x="715895" y="2716062"/>
            <a:ext cx="5510337" cy="492443"/>
          </a:xfrm>
          <a:prstGeom prst="rect">
            <a:avLst/>
          </a:prstGeom>
        </p:spPr>
        <p:txBody>
          <a:bodyPr wrap="square" lIns="0" tIns="0" rIns="0" bIns="0">
            <a:spAutoFit/>
          </a:bodyPr>
          <a:lstStyle/>
          <a:p>
            <a:r>
              <a:rPr lang="en-US" sz="3200" b="1" dirty="0">
                <a:solidFill>
                  <a:schemeClr val="tx2"/>
                </a:solidFill>
                <a:ea typeface="Cambria" panose="02040503050406030204" pitchFamily="18" charset="0"/>
              </a:rPr>
              <a:t>Getting started:</a:t>
            </a:r>
          </a:p>
        </p:txBody>
      </p:sp>
      <p:pic>
        <p:nvPicPr>
          <p:cNvPr id="2" name="Audio 1">
            <a:hlinkClick r:id="" action="ppaction://media"/>
            <a:extLst>
              <a:ext uri="{FF2B5EF4-FFF2-40B4-BE49-F238E27FC236}">
                <a16:creationId xmlns:a16="http://schemas.microsoft.com/office/drawing/2014/main" id="{2BAED08B-0C55-4FBB-9863-5D36ECD982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893041837"/>
      </p:ext>
    </p:extLst>
  </p:cSld>
  <p:clrMapOvr>
    <a:masterClrMapping/>
  </p:clrMapOvr>
  <mc:AlternateContent xmlns:mc="http://schemas.openxmlformats.org/markup-compatibility/2006">
    <mc:Choice xmlns:p14="http://schemas.microsoft.com/office/powerpoint/2010/main" Requires="p14">
      <p:transition spd="slow" p14:dur="2000" advTm="15201"/>
    </mc:Choice>
    <mc:Fallback>
      <p:transition spd="slow" advTm="15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Search for Jobs</a:t>
            </a:r>
          </a:p>
          <a:p>
            <a:pPr marL="0" indent="0">
              <a:buNone/>
            </a:pPr>
            <a:endParaRPr lang="en-US" sz="1800" dirty="0"/>
          </a:p>
          <a:p>
            <a:pPr marL="0" lvl="1" indent="0">
              <a:lnSpc>
                <a:spcPct val="100000"/>
              </a:lnSpc>
              <a:spcBef>
                <a:spcPts val="0"/>
              </a:spcBef>
              <a:spcAft>
                <a:spcPts val="0"/>
              </a:spcAft>
              <a:buNone/>
            </a:pPr>
            <a:r>
              <a:rPr lang="en-US" sz="1800" dirty="0"/>
              <a:t>Find job listings based on your employment history,</a:t>
            </a:r>
          </a:p>
          <a:p>
            <a:pPr marL="0" lvl="1" indent="0">
              <a:lnSpc>
                <a:spcPct val="100000"/>
              </a:lnSpc>
              <a:spcBef>
                <a:spcPts val="0"/>
              </a:spcBef>
              <a:spcAft>
                <a:spcPts val="0"/>
              </a:spcAft>
              <a:buNone/>
            </a:pPr>
            <a:r>
              <a:rPr lang="en-US" sz="1800" dirty="0"/>
              <a:t> desired occupation, associated job skills, and more.</a:t>
            </a:r>
          </a:p>
          <a:p>
            <a:pPr marL="182880" lvl="1" indent="0">
              <a:buNone/>
            </a:pPr>
            <a:endParaRPr lang="en-US" sz="1800" dirty="0"/>
          </a:p>
          <a:p>
            <a:pPr marL="182880" lvl="1" indent="0">
              <a:buNone/>
            </a:pPr>
            <a:r>
              <a:rPr lang="en-US" sz="1800" dirty="0"/>
              <a:t>1.	From the Quick Menu, click </a:t>
            </a:r>
            <a:r>
              <a:rPr lang="en-US" sz="1800" b="1" dirty="0"/>
              <a:t>Job Search</a:t>
            </a:r>
            <a:r>
              <a:rPr lang="en-US" sz="1800" dirty="0"/>
              <a:t>.</a:t>
            </a:r>
          </a:p>
          <a:p>
            <a:pPr marL="182880" lvl="1" indent="0">
              <a:buNone/>
            </a:pPr>
            <a:endParaRPr lang="en-US" sz="1800" dirty="0"/>
          </a:p>
          <a:p>
            <a:pPr marL="525780" lvl="1" indent="-342900">
              <a:lnSpc>
                <a:spcPct val="100000"/>
              </a:lnSpc>
              <a:spcBef>
                <a:spcPts val="0"/>
              </a:spcBef>
              <a:spcAft>
                <a:spcPts val="0"/>
              </a:spcAft>
              <a:buAutoNum type="arabicPeriod" startAt="2"/>
            </a:pPr>
            <a:r>
              <a:rPr lang="en-US" sz="1800" dirty="0"/>
              <a:t>To change the geographical search area from </a:t>
            </a:r>
          </a:p>
          <a:p>
            <a:pPr marL="182880" lvl="1" indent="0">
              <a:lnSpc>
                <a:spcPct val="100000"/>
              </a:lnSpc>
              <a:spcBef>
                <a:spcPts val="0"/>
              </a:spcBef>
              <a:spcAft>
                <a:spcPts val="0"/>
              </a:spcAft>
              <a:buNone/>
            </a:pPr>
            <a:r>
              <a:rPr lang="en-US" sz="1800" dirty="0"/>
              <a:t>what was previously used, click the Area name to </a:t>
            </a:r>
          </a:p>
          <a:p>
            <a:pPr marL="182880" lvl="1" indent="0">
              <a:lnSpc>
                <a:spcPct val="100000"/>
              </a:lnSpc>
              <a:spcBef>
                <a:spcPts val="0"/>
              </a:spcBef>
              <a:spcAft>
                <a:spcPts val="0"/>
              </a:spcAft>
              <a:buNone/>
            </a:pPr>
            <a:r>
              <a:rPr lang="en-US" sz="1800" dirty="0"/>
              <a:t>select a new search area.</a:t>
            </a:r>
          </a:p>
        </p:txBody>
      </p:sp>
      <p:pic>
        <p:nvPicPr>
          <p:cNvPr id="2" name="Picture 1">
            <a:extLst>
              <a:ext uri="{FF2B5EF4-FFF2-40B4-BE49-F238E27FC236}">
                <a16:creationId xmlns:a16="http://schemas.microsoft.com/office/drawing/2014/main" id="{2879D246-0B36-47B0-87C1-A0DF41589841}"/>
              </a:ext>
            </a:extLst>
          </p:cNvPr>
          <p:cNvPicPr>
            <a:picLocks noChangeAspect="1"/>
          </p:cNvPicPr>
          <p:nvPr/>
        </p:nvPicPr>
        <p:blipFill>
          <a:blip r:embed="rId5"/>
          <a:stretch>
            <a:fillRect/>
          </a:stretch>
        </p:blipFill>
        <p:spPr>
          <a:xfrm>
            <a:off x="6392178" y="1604304"/>
            <a:ext cx="1798504" cy="3649392"/>
          </a:xfrm>
          <a:prstGeom prst="rect">
            <a:avLst/>
          </a:prstGeom>
          <a:ln>
            <a:solidFill>
              <a:schemeClr val="accent1"/>
            </a:solidFill>
          </a:ln>
          <a:effectLst>
            <a:outerShdw blurRad="50800" dist="38100" dir="8100000" algn="tr" rotWithShape="0">
              <a:prstClr val="black">
                <a:alpha val="40000"/>
              </a:prstClr>
            </a:outerShdw>
          </a:effectLst>
        </p:spPr>
      </p:pic>
      <p:sp>
        <p:nvSpPr>
          <p:cNvPr id="4" name="Rectangle: Rounded Corners 3">
            <a:extLst>
              <a:ext uri="{FF2B5EF4-FFF2-40B4-BE49-F238E27FC236}">
                <a16:creationId xmlns:a16="http://schemas.microsoft.com/office/drawing/2014/main" id="{B5356E38-5A27-4080-8F62-450FF0480A54}"/>
              </a:ext>
            </a:extLst>
          </p:cNvPr>
          <p:cNvSpPr/>
          <p:nvPr/>
        </p:nvSpPr>
        <p:spPr>
          <a:xfrm>
            <a:off x="6234545" y="4131425"/>
            <a:ext cx="2161310" cy="46551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8E04F9-0191-4DE5-BB2B-4341560FB2D7}"/>
              </a:ext>
            </a:extLst>
          </p:cNvPr>
          <p:cNvPicPr>
            <a:picLocks noChangeAspect="1"/>
          </p:cNvPicPr>
          <p:nvPr/>
        </p:nvPicPr>
        <p:blipFill>
          <a:blip r:embed="rId6"/>
          <a:stretch>
            <a:fillRect/>
          </a:stretch>
        </p:blipFill>
        <p:spPr>
          <a:xfrm>
            <a:off x="1327354" y="4729986"/>
            <a:ext cx="3696216" cy="1066949"/>
          </a:xfrm>
          <a:prstGeom prst="rect">
            <a:avLst/>
          </a:prstGeom>
          <a:ln>
            <a:solidFill>
              <a:schemeClr val="accent1"/>
            </a:solidFill>
          </a:ln>
          <a:effectLst>
            <a:outerShdw blurRad="50800" dist="38100" dir="8100000" algn="tr" rotWithShape="0">
              <a:prstClr val="black">
                <a:alpha val="40000"/>
              </a:prstClr>
            </a:outerShdw>
          </a:effectLst>
        </p:spPr>
      </p:pic>
      <p:pic>
        <p:nvPicPr>
          <p:cNvPr id="6" name="Audio 5">
            <a:hlinkClick r:id="" action="ppaction://media"/>
            <a:extLst>
              <a:ext uri="{FF2B5EF4-FFF2-40B4-BE49-F238E27FC236}">
                <a16:creationId xmlns:a16="http://schemas.microsoft.com/office/drawing/2014/main" id="{69C51409-5924-47D0-8AF6-B5127885B1C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8532532"/>
      </p:ext>
    </p:extLst>
  </p:cSld>
  <p:clrMapOvr>
    <a:masterClrMapping/>
  </p:clrMapOvr>
  <mc:AlternateContent xmlns:mc="http://schemas.openxmlformats.org/markup-compatibility/2006">
    <mc:Choice xmlns:p14="http://schemas.microsoft.com/office/powerpoint/2010/main" Requires="p14">
      <p:transition spd="slow" p14:dur="2000" advTm="39249"/>
    </mc:Choice>
    <mc:Fallback>
      <p:transition spd="slow" advTm="39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Search for Jobs</a:t>
            </a:r>
          </a:p>
          <a:p>
            <a:pPr marL="0" indent="0">
              <a:buNone/>
            </a:pPr>
            <a:endParaRPr lang="en-US" sz="1800" dirty="0"/>
          </a:p>
          <a:p>
            <a:pPr marL="182880" lvl="1" indent="0">
              <a:buNone/>
            </a:pPr>
            <a:r>
              <a:rPr lang="en-US" sz="1800" dirty="0"/>
              <a:t>3.	Select one of the following search methods by clicking on the tab title:</a:t>
            </a:r>
          </a:p>
          <a:p>
            <a:pPr marL="365760" lvl="2" indent="0">
              <a:buNone/>
            </a:pPr>
            <a:r>
              <a:rPr lang="en-US" sz="1800" dirty="0"/>
              <a:t>•	</a:t>
            </a:r>
            <a:r>
              <a:rPr lang="en-US" sz="1800" b="1" dirty="0"/>
              <a:t>Quick</a:t>
            </a:r>
            <a:r>
              <a:rPr lang="en-US" sz="1800" dirty="0"/>
              <a:t> – Select any combination of criteria; search for a specific job order in the Job Order Number Search section.</a:t>
            </a:r>
          </a:p>
          <a:p>
            <a:pPr marL="365760" lvl="2" indent="0">
              <a:buNone/>
            </a:pPr>
            <a:r>
              <a:rPr lang="en-US" sz="1800" dirty="0"/>
              <a:t>•	</a:t>
            </a:r>
            <a:r>
              <a:rPr lang="en-US" sz="1800" b="1" dirty="0"/>
              <a:t>Advanced</a:t>
            </a:r>
            <a:r>
              <a:rPr lang="en-US" sz="1800" dirty="0"/>
              <a:t> – Select any combination of criteria. Search for State of Texas jobs from this tab by selecting State Government and State Universities as Employer Types in the Preferred Employers section.</a:t>
            </a:r>
          </a:p>
          <a:p>
            <a:pPr marL="365760" lvl="2" indent="0">
              <a:buNone/>
            </a:pPr>
            <a:r>
              <a:rPr lang="en-US" sz="1800" dirty="0"/>
              <a:t>•	</a:t>
            </a:r>
            <a:r>
              <a:rPr lang="en-US" sz="1800" b="1" dirty="0"/>
              <a:t>Intelligent</a:t>
            </a:r>
            <a:r>
              <a:rPr lang="en-US" sz="1800" dirty="0"/>
              <a:t> – Choose from three different pre-set job searches that use your profile information and jobs that other similar seekers have searched or applied for.</a:t>
            </a:r>
          </a:p>
        </p:txBody>
      </p:sp>
      <p:pic>
        <p:nvPicPr>
          <p:cNvPr id="2" name="Picture 1">
            <a:extLst>
              <a:ext uri="{FF2B5EF4-FFF2-40B4-BE49-F238E27FC236}">
                <a16:creationId xmlns:a16="http://schemas.microsoft.com/office/drawing/2014/main" id="{ACE965E3-7BCC-4D71-9333-9EECDF725D70}"/>
              </a:ext>
            </a:extLst>
          </p:cNvPr>
          <p:cNvPicPr>
            <a:picLocks noChangeAspect="1"/>
          </p:cNvPicPr>
          <p:nvPr/>
        </p:nvPicPr>
        <p:blipFill>
          <a:blip r:embed="rId5"/>
          <a:stretch>
            <a:fillRect/>
          </a:stretch>
        </p:blipFill>
        <p:spPr>
          <a:xfrm>
            <a:off x="1161095" y="5425660"/>
            <a:ext cx="6839905" cy="562053"/>
          </a:xfrm>
          <a:prstGeom prst="rect">
            <a:avLst/>
          </a:prstGeom>
        </p:spPr>
      </p:pic>
      <p:pic>
        <p:nvPicPr>
          <p:cNvPr id="6" name="Audio 5">
            <a:hlinkClick r:id="" action="ppaction://media"/>
            <a:extLst>
              <a:ext uri="{FF2B5EF4-FFF2-40B4-BE49-F238E27FC236}">
                <a16:creationId xmlns:a16="http://schemas.microsoft.com/office/drawing/2014/main" id="{FAE6289A-0C47-4DF8-B663-3C2DC7F41C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880260056"/>
      </p:ext>
    </p:extLst>
  </p:cSld>
  <p:clrMapOvr>
    <a:masterClrMapping/>
  </p:clrMapOvr>
  <mc:AlternateContent xmlns:mc="http://schemas.openxmlformats.org/markup-compatibility/2006">
    <mc:Choice xmlns:p14="http://schemas.microsoft.com/office/powerpoint/2010/main" Requires="p14">
      <p:transition spd="slow" p14:dur="2000" advTm="50978"/>
    </mc:Choice>
    <mc:Fallback>
      <p:transition spd="slow" advTm="50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Search for Jobs</a:t>
            </a:r>
          </a:p>
          <a:p>
            <a:pPr marL="0" indent="0">
              <a:buNone/>
            </a:pPr>
            <a:endParaRPr lang="en-US" sz="1800" dirty="0"/>
          </a:p>
          <a:p>
            <a:pPr marL="525780" lvl="1" indent="-342900">
              <a:buAutoNum type="arabicPeriod" startAt="3"/>
            </a:pPr>
            <a:r>
              <a:rPr lang="en-US" sz="1800" dirty="0"/>
              <a:t>Select one of the following search methods by clicking on the tab title:</a:t>
            </a:r>
          </a:p>
          <a:p>
            <a:pPr marL="365760" lvl="2" indent="0">
              <a:buNone/>
            </a:pPr>
            <a:r>
              <a:rPr lang="en-US" sz="1800" dirty="0"/>
              <a:t>•	</a:t>
            </a:r>
            <a:r>
              <a:rPr lang="en-US" sz="1800" b="1" dirty="0"/>
              <a:t>Employer</a:t>
            </a:r>
            <a:r>
              <a:rPr lang="en-US" sz="1800" dirty="0"/>
              <a:t> – Select job sources and choose an employer search method.</a:t>
            </a:r>
          </a:p>
          <a:p>
            <a:pPr marL="365760" lvl="2" indent="0">
              <a:buNone/>
            </a:pPr>
            <a:endParaRPr lang="en-US" sz="1800" dirty="0"/>
          </a:p>
          <a:p>
            <a:pPr marL="365760" lvl="2" indent="0">
              <a:buNone/>
            </a:pPr>
            <a:r>
              <a:rPr lang="en-US" sz="1800" dirty="0"/>
              <a:t>•	</a:t>
            </a:r>
            <a:r>
              <a:rPr lang="en-US" sz="1800" b="1" dirty="0"/>
              <a:t>Education</a:t>
            </a:r>
            <a:r>
              <a:rPr lang="en-US" sz="1800" dirty="0"/>
              <a:t> – Select job sources and choose an educational program and level; good for recent grads with little to no relevant work experience.</a:t>
            </a:r>
          </a:p>
        </p:txBody>
      </p:sp>
      <p:pic>
        <p:nvPicPr>
          <p:cNvPr id="2" name="Picture 1">
            <a:extLst>
              <a:ext uri="{FF2B5EF4-FFF2-40B4-BE49-F238E27FC236}">
                <a16:creationId xmlns:a16="http://schemas.microsoft.com/office/drawing/2014/main" id="{2B4F9A7F-3778-4F9A-9BF7-42CC468E9F4E}"/>
              </a:ext>
            </a:extLst>
          </p:cNvPr>
          <p:cNvPicPr>
            <a:picLocks noChangeAspect="1"/>
          </p:cNvPicPr>
          <p:nvPr/>
        </p:nvPicPr>
        <p:blipFill>
          <a:blip r:embed="rId5"/>
          <a:stretch>
            <a:fillRect/>
          </a:stretch>
        </p:blipFill>
        <p:spPr>
          <a:xfrm>
            <a:off x="2228523" y="4265429"/>
            <a:ext cx="4686954" cy="571580"/>
          </a:xfrm>
          <a:prstGeom prst="rect">
            <a:avLst/>
          </a:prstGeom>
        </p:spPr>
      </p:pic>
      <p:pic>
        <p:nvPicPr>
          <p:cNvPr id="6" name="Audio 5">
            <a:hlinkClick r:id="" action="ppaction://media"/>
            <a:extLst>
              <a:ext uri="{FF2B5EF4-FFF2-40B4-BE49-F238E27FC236}">
                <a16:creationId xmlns:a16="http://schemas.microsoft.com/office/drawing/2014/main" id="{896B654C-74AE-41CA-A2B9-A3ACC9A9E7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649633954"/>
      </p:ext>
    </p:extLst>
  </p:cSld>
  <p:clrMapOvr>
    <a:masterClrMapping/>
  </p:clrMapOvr>
  <mc:AlternateContent xmlns:mc="http://schemas.openxmlformats.org/markup-compatibility/2006">
    <mc:Choice xmlns:p14="http://schemas.microsoft.com/office/powerpoint/2010/main" Requires="p14">
      <p:transition spd="slow" p14:dur="2000" advTm="28398"/>
    </mc:Choice>
    <mc:Fallback>
      <p:transition spd="slow" advTm="28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Search for Jobs</a:t>
            </a:r>
          </a:p>
          <a:p>
            <a:pPr marL="0" indent="0">
              <a:buNone/>
            </a:pPr>
            <a:endParaRPr lang="en-US" sz="1800" dirty="0"/>
          </a:p>
          <a:p>
            <a:pPr marL="525780" lvl="1" indent="-342900">
              <a:buAutoNum type="arabicPeriod" startAt="3"/>
            </a:pPr>
            <a:r>
              <a:rPr lang="en-US" sz="1800" dirty="0"/>
              <a:t>Select one of the following search methods by clicking on the tab title:</a:t>
            </a:r>
          </a:p>
          <a:p>
            <a:pPr marL="365760" lvl="2" indent="0">
              <a:buNone/>
            </a:pPr>
            <a:r>
              <a:rPr lang="en-US" sz="1800" dirty="0"/>
              <a:t>•	</a:t>
            </a:r>
            <a:r>
              <a:rPr lang="en-US" sz="1800" b="1" dirty="0"/>
              <a:t>Skills</a:t>
            </a:r>
            <a:r>
              <a:rPr lang="en-US" sz="1800" dirty="0"/>
              <a:t> – Select job sources, then choose a match ratio (70%, 50%, 25%) for desired skill sets from your self-assessments: job, tools and technology, workplace </a:t>
            </a:r>
            <a:r>
              <a:rPr lang="en-US" sz="1800" dirty="0" err="1"/>
              <a:t>WorkKeys</a:t>
            </a:r>
            <a:r>
              <a:rPr lang="en-US" sz="1800" dirty="0"/>
              <a:t>® (if applicable), personal, interests, and work values.</a:t>
            </a:r>
          </a:p>
          <a:p>
            <a:pPr marL="365760" lvl="2" indent="0">
              <a:buNone/>
            </a:pPr>
            <a:r>
              <a:rPr lang="en-US" sz="1800" dirty="0"/>
              <a:t>•	</a:t>
            </a:r>
            <a:r>
              <a:rPr lang="en-US" sz="1800" b="1" dirty="0"/>
              <a:t>Résumé</a:t>
            </a:r>
            <a:r>
              <a:rPr lang="en-US" sz="1800" dirty="0"/>
              <a:t> – Select one of your résumés to search for jobs that fit the skills and other criteria included in it.</a:t>
            </a:r>
          </a:p>
          <a:p>
            <a:pPr marL="182880" lvl="1" indent="0">
              <a:buNone/>
            </a:pPr>
            <a:endParaRPr lang="en-US" sz="1800" dirty="0"/>
          </a:p>
          <a:p>
            <a:pPr marL="182880" lvl="1" indent="0">
              <a:buNone/>
            </a:pPr>
            <a:r>
              <a:rPr lang="en-US" sz="1800" dirty="0"/>
              <a:t>4.	Click </a:t>
            </a:r>
            <a:r>
              <a:rPr lang="en-US" sz="1800" b="1" dirty="0"/>
              <a:t>Search</a:t>
            </a:r>
            <a:r>
              <a:rPr lang="en-US" sz="1800" dirty="0"/>
              <a:t>. A search results page will appear with any jobs matching your criteria.</a:t>
            </a:r>
          </a:p>
        </p:txBody>
      </p:sp>
      <p:pic>
        <p:nvPicPr>
          <p:cNvPr id="2" name="Picture 1">
            <a:extLst>
              <a:ext uri="{FF2B5EF4-FFF2-40B4-BE49-F238E27FC236}">
                <a16:creationId xmlns:a16="http://schemas.microsoft.com/office/drawing/2014/main" id="{AB5AE2A0-16C6-420C-BB4F-9A2E3D535BB6}"/>
              </a:ext>
            </a:extLst>
          </p:cNvPr>
          <p:cNvPicPr>
            <a:picLocks noChangeAspect="1"/>
          </p:cNvPicPr>
          <p:nvPr/>
        </p:nvPicPr>
        <p:blipFill>
          <a:blip r:embed="rId5"/>
          <a:stretch>
            <a:fillRect/>
          </a:stretch>
        </p:blipFill>
        <p:spPr>
          <a:xfrm>
            <a:off x="2357128" y="4161943"/>
            <a:ext cx="4429743" cy="695422"/>
          </a:xfrm>
          <a:prstGeom prst="rect">
            <a:avLst/>
          </a:prstGeom>
        </p:spPr>
      </p:pic>
      <p:pic>
        <p:nvPicPr>
          <p:cNvPr id="4" name="Picture 3">
            <a:extLst>
              <a:ext uri="{FF2B5EF4-FFF2-40B4-BE49-F238E27FC236}">
                <a16:creationId xmlns:a16="http://schemas.microsoft.com/office/drawing/2014/main" id="{2ABAB7F7-FE80-418D-AEA8-E87119C1FDC7}"/>
              </a:ext>
            </a:extLst>
          </p:cNvPr>
          <p:cNvPicPr>
            <a:picLocks noChangeAspect="1"/>
          </p:cNvPicPr>
          <p:nvPr/>
        </p:nvPicPr>
        <p:blipFill>
          <a:blip r:embed="rId6"/>
          <a:stretch>
            <a:fillRect/>
          </a:stretch>
        </p:blipFill>
        <p:spPr>
          <a:xfrm>
            <a:off x="4076631" y="5649381"/>
            <a:ext cx="990738" cy="571580"/>
          </a:xfrm>
          <a:prstGeom prst="rect">
            <a:avLst/>
          </a:prstGeom>
        </p:spPr>
      </p:pic>
      <p:pic>
        <p:nvPicPr>
          <p:cNvPr id="10" name="Audio 9">
            <a:hlinkClick r:id="" action="ppaction://media"/>
            <a:extLst>
              <a:ext uri="{FF2B5EF4-FFF2-40B4-BE49-F238E27FC236}">
                <a16:creationId xmlns:a16="http://schemas.microsoft.com/office/drawing/2014/main" id="{67BA229C-427E-4C7B-8D08-ED5C8C7AC5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924448108"/>
      </p:ext>
    </p:extLst>
  </p:cSld>
  <p:clrMapOvr>
    <a:masterClrMapping/>
  </p:clrMapOvr>
  <mc:AlternateContent xmlns:mc="http://schemas.openxmlformats.org/markup-compatibility/2006">
    <mc:Choice xmlns:p14="http://schemas.microsoft.com/office/powerpoint/2010/main" Requires="p14">
      <p:transition spd="slow" p14:dur="2000" advTm="37150"/>
    </mc:Choice>
    <mc:Fallback>
      <p:transition spd="slow" advTm="37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Search for Jobs</a:t>
            </a:r>
          </a:p>
          <a:p>
            <a:pPr marL="0" indent="0">
              <a:buNone/>
            </a:pPr>
            <a:r>
              <a:rPr lang="en-US" sz="1800" b="0" dirty="0">
                <a:solidFill>
                  <a:schemeClr val="tx1"/>
                </a:solidFill>
              </a:rPr>
              <a:t>On a job search results page, you can:</a:t>
            </a:r>
          </a:p>
          <a:p>
            <a:pPr marL="182880" lvl="1" indent="0">
              <a:buNone/>
            </a:pPr>
            <a:r>
              <a:rPr lang="en-US" sz="1800" b="0" dirty="0">
                <a:solidFill>
                  <a:schemeClr val="tx1"/>
                </a:solidFill>
              </a:rPr>
              <a:t>•	Choose between the Summary or Detailed Results View.</a:t>
            </a:r>
          </a:p>
          <a:p>
            <a:pPr marL="182880" lvl="1" indent="0">
              <a:buNone/>
            </a:pPr>
            <a:endParaRPr lang="en-US" sz="1800" b="0" dirty="0">
              <a:solidFill>
                <a:schemeClr val="tx1"/>
              </a:solidFill>
            </a:endParaRPr>
          </a:p>
          <a:p>
            <a:pPr marL="182880" lvl="1" indent="0">
              <a:buNone/>
            </a:pPr>
            <a:r>
              <a:rPr lang="en-US" sz="1800" b="0" dirty="0">
                <a:solidFill>
                  <a:schemeClr val="tx1"/>
                </a:solidFill>
              </a:rPr>
              <a:t>•	View job details, and apply for the job, by clicking a job title link.</a:t>
            </a:r>
          </a:p>
          <a:p>
            <a:pPr marL="182880" lvl="1" indent="0">
              <a:buNone/>
            </a:pPr>
            <a:endParaRPr lang="en-US" sz="1800" b="0" dirty="0">
              <a:solidFill>
                <a:schemeClr val="tx1"/>
              </a:solidFill>
            </a:endParaRPr>
          </a:p>
          <a:p>
            <a:pPr marL="182880" lvl="1" indent="0">
              <a:buNone/>
            </a:pPr>
            <a:r>
              <a:rPr lang="en-US" sz="1800" b="0" dirty="0">
                <a:solidFill>
                  <a:schemeClr val="tx1"/>
                </a:solidFill>
              </a:rPr>
              <a:t>•	View skills/requirements matching by clicking the percentage icon in the General Requirements Match column.</a:t>
            </a:r>
          </a:p>
          <a:p>
            <a:pPr marL="182880" lvl="1" indent="0">
              <a:buNone/>
            </a:pPr>
            <a:r>
              <a:rPr lang="en-US" sz="1800" b="0" dirty="0">
                <a:solidFill>
                  <a:schemeClr val="tx1"/>
                </a:solidFill>
              </a:rPr>
              <a:t>•	View employer locations in Google Maps by clicking the Select checkbox for the desired job listing and then clicking the </a:t>
            </a:r>
            <a:r>
              <a:rPr lang="en-US" sz="1800" b="1" dirty="0">
                <a:solidFill>
                  <a:schemeClr val="tx1"/>
                </a:solidFill>
              </a:rPr>
              <a:t>Map</a:t>
            </a:r>
            <a:r>
              <a:rPr lang="en-US" sz="1800" b="0" dirty="0">
                <a:solidFill>
                  <a:schemeClr val="tx1"/>
                </a:solidFill>
              </a:rPr>
              <a:t> link at the bottom of the search results page.</a:t>
            </a:r>
          </a:p>
          <a:p>
            <a:pPr marL="0" indent="0">
              <a:buNone/>
            </a:pPr>
            <a:endParaRPr lang="en-US" sz="1800" dirty="0"/>
          </a:p>
        </p:txBody>
      </p:sp>
      <p:pic>
        <p:nvPicPr>
          <p:cNvPr id="2" name="Picture 1">
            <a:extLst>
              <a:ext uri="{FF2B5EF4-FFF2-40B4-BE49-F238E27FC236}">
                <a16:creationId xmlns:a16="http://schemas.microsoft.com/office/drawing/2014/main" id="{7750BF68-FD72-4AB0-BF5A-18E8D820DDB2}"/>
              </a:ext>
            </a:extLst>
          </p:cNvPr>
          <p:cNvPicPr>
            <a:picLocks noChangeAspect="1"/>
          </p:cNvPicPr>
          <p:nvPr/>
        </p:nvPicPr>
        <p:blipFill>
          <a:blip r:embed="rId5"/>
          <a:stretch>
            <a:fillRect/>
          </a:stretch>
        </p:blipFill>
        <p:spPr>
          <a:xfrm>
            <a:off x="3062077" y="2284663"/>
            <a:ext cx="3019846" cy="543001"/>
          </a:xfrm>
          <a:prstGeom prst="rect">
            <a:avLst/>
          </a:prstGeom>
          <a:ln>
            <a:solidFill>
              <a:schemeClr val="accent1"/>
            </a:solidFill>
          </a:ln>
          <a:effectLst>
            <a:outerShdw blurRad="50800" dist="38100" dir="8100000" algn="tr" rotWithShape="0">
              <a:prstClr val="black">
                <a:alpha val="40000"/>
              </a:prstClr>
            </a:outerShdw>
          </a:effectLst>
        </p:spPr>
      </p:pic>
      <p:pic>
        <p:nvPicPr>
          <p:cNvPr id="4" name="Picture 3">
            <a:extLst>
              <a:ext uri="{FF2B5EF4-FFF2-40B4-BE49-F238E27FC236}">
                <a16:creationId xmlns:a16="http://schemas.microsoft.com/office/drawing/2014/main" id="{0CD8A29A-8182-492E-B701-5C765DA2CA40}"/>
              </a:ext>
            </a:extLst>
          </p:cNvPr>
          <p:cNvPicPr>
            <a:picLocks noChangeAspect="1"/>
          </p:cNvPicPr>
          <p:nvPr/>
        </p:nvPicPr>
        <p:blipFill>
          <a:blip r:embed="rId6"/>
          <a:stretch>
            <a:fillRect/>
          </a:stretch>
        </p:blipFill>
        <p:spPr>
          <a:xfrm>
            <a:off x="3340722" y="3195719"/>
            <a:ext cx="2462556" cy="681133"/>
          </a:xfrm>
          <a:prstGeom prst="rect">
            <a:avLst/>
          </a:prstGeom>
        </p:spPr>
      </p:pic>
      <p:pic>
        <p:nvPicPr>
          <p:cNvPr id="7" name="Picture 6">
            <a:extLst>
              <a:ext uri="{FF2B5EF4-FFF2-40B4-BE49-F238E27FC236}">
                <a16:creationId xmlns:a16="http://schemas.microsoft.com/office/drawing/2014/main" id="{0FC78F04-4C79-470C-904A-8FA4D986C2D3}"/>
              </a:ext>
            </a:extLst>
          </p:cNvPr>
          <p:cNvPicPr>
            <a:picLocks noChangeAspect="1"/>
          </p:cNvPicPr>
          <p:nvPr/>
        </p:nvPicPr>
        <p:blipFill>
          <a:blip r:embed="rId7"/>
          <a:stretch>
            <a:fillRect/>
          </a:stretch>
        </p:blipFill>
        <p:spPr>
          <a:xfrm>
            <a:off x="4638501" y="4127773"/>
            <a:ext cx="619211" cy="495369"/>
          </a:xfrm>
          <a:prstGeom prst="rect">
            <a:avLst/>
          </a:prstGeom>
        </p:spPr>
      </p:pic>
      <p:pic>
        <p:nvPicPr>
          <p:cNvPr id="12" name="Audio 11">
            <a:hlinkClick r:id="" action="ppaction://media"/>
            <a:extLst>
              <a:ext uri="{FF2B5EF4-FFF2-40B4-BE49-F238E27FC236}">
                <a16:creationId xmlns:a16="http://schemas.microsoft.com/office/drawing/2014/main" id="{48369C4F-4AF5-475E-B217-54C8ADE4572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8528453"/>
      </p:ext>
    </p:extLst>
  </p:cSld>
  <p:clrMapOvr>
    <a:masterClrMapping/>
  </p:clrMapOvr>
  <mc:AlternateContent xmlns:mc="http://schemas.openxmlformats.org/markup-compatibility/2006">
    <mc:Choice xmlns:p14="http://schemas.microsoft.com/office/powerpoint/2010/main" Requires="p14">
      <p:transition spd="slow" p14:dur="2000" advTm="61279"/>
    </mc:Choice>
    <mc:Fallback>
      <p:transition spd="slow" advTm="61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Search for Jobs</a:t>
            </a:r>
          </a:p>
          <a:p>
            <a:pPr marL="0" indent="0">
              <a:buNone/>
            </a:pPr>
            <a:r>
              <a:rPr lang="en-US" sz="1800" b="0" dirty="0">
                <a:solidFill>
                  <a:schemeClr val="tx1"/>
                </a:solidFill>
              </a:rPr>
              <a:t>On a job search results page, you can:</a:t>
            </a:r>
          </a:p>
          <a:p>
            <a:pPr marL="0" indent="0">
              <a:buNone/>
            </a:pPr>
            <a:endParaRPr lang="en-US" sz="1800" b="0" dirty="0">
              <a:solidFill>
                <a:schemeClr val="tx1"/>
              </a:solidFill>
            </a:endParaRPr>
          </a:p>
          <a:p>
            <a:pPr marL="182880" lvl="1" indent="0">
              <a:buNone/>
            </a:pPr>
            <a:r>
              <a:rPr lang="en-US" sz="1800" b="0" dirty="0">
                <a:solidFill>
                  <a:schemeClr val="tx1"/>
                </a:solidFill>
              </a:rPr>
              <a:t>•	Use the legend at the bottom of the search results page to see where the job listings came from.</a:t>
            </a:r>
          </a:p>
          <a:p>
            <a:pPr marL="182880" lvl="1" indent="0">
              <a:buNone/>
            </a:pPr>
            <a:endParaRPr lang="en-US" sz="1800" b="0" dirty="0">
              <a:solidFill>
                <a:schemeClr val="tx1"/>
              </a:solidFill>
            </a:endParaRPr>
          </a:p>
          <a:p>
            <a:pPr marL="182880" lvl="1" indent="0">
              <a:buNone/>
            </a:pPr>
            <a:r>
              <a:rPr lang="en-US" sz="1800" b="0" dirty="0">
                <a:solidFill>
                  <a:schemeClr val="tx1"/>
                </a:solidFill>
              </a:rPr>
              <a:t>•	Re-sort the job listings by clicking the desired column heading; clicking again reverses the sort order.</a:t>
            </a:r>
          </a:p>
          <a:p>
            <a:pPr marL="182880" lvl="1" indent="0">
              <a:buNone/>
            </a:pPr>
            <a:endParaRPr lang="en-US" sz="1800" b="0" dirty="0">
              <a:solidFill>
                <a:schemeClr val="tx1"/>
              </a:solidFill>
            </a:endParaRPr>
          </a:p>
          <a:p>
            <a:pPr marL="182880" lvl="1" indent="0">
              <a:buNone/>
            </a:pPr>
            <a:r>
              <a:rPr lang="en-US" sz="1800" b="0" dirty="0">
                <a:solidFill>
                  <a:schemeClr val="tx1"/>
                </a:solidFill>
              </a:rPr>
              <a:t>•	Reduce the number of listings by clicking the Hide potential duplicates checkbox.</a:t>
            </a:r>
          </a:p>
          <a:p>
            <a:pPr marL="0" indent="0">
              <a:buNone/>
            </a:pPr>
            <a:endParaRPr lang="en-US" sz="1800" dirty="0"/>
          </a:p>
        </p:txBody>
      </p:sp>
      <p:pic>
        <p:nvPicPr>
          <p:cNvPr id="2" name="Picture 1">
            <a:extLst>
              <a:ext uri="{FF2B5EF4-FFF2-40B4-BE49-F238E27FC236}">
                <a16:creationId xmlns:a16="http://schemas.microsoft.com/office/drawing/2014/main" id="{11BF8D21-8003-4096-B226-DA1153ED63B8}"/>
              </a:ext>
            </a:extLst>
          </p:cNvPr>
          <p:cNvPicPr>
            <a:picLocks noChangeAspect="1"/>
          </p:cNvPicPr>
          <p:nvPr/>
        </p:nvPicPr>
        <p:blipFill>
          <a:blip r:embed="rId5"/>
          <a:stretch>
            <a:fillRect/>
          </a:stretch>
        </p:blipFill>
        <p:spPr>
          <a:xfrm>
            <a:off x="1018309" y="3078994"/>
            <a:ext cx="7107382" cy="350006"/>
          </a:xfrm>
          <a:prstGeom prst="rect">
            <a:avLst/>
          </a:prstGeom>
        </p:spPr>
      </p:pic>
      <p:pic>
        <p:nvPicPr>
          <p:cNvPr id="4" name="Picture 3">
            <a:extLst>
              <a:ext uri="{FF2B5EF4-FFF2-40B4-BE49-F238E27FC236}">
                <a16:creationId xmlns:a16="http://schemas.microsoft.com/office/drawing/2014/main" id="{603A54CA-511D-41CA-BB55-05FD569FC098}"/>
              </a:ext>
            </a:extLst>
          </p:cNvPr>
          <p:cNvPicPr>
            <a:picLocks noChangeAspect="1"/>
          </p:cNvPicPr>
          <p:nvPr/>
        </p:nvPicPr>
        <p:blipFill>
          <a:blip r:embed="rId6"/>
          <a:stretch>
            <a:fillRect/>
          </a:stretch>
        </p:blipFill>
        <p:spPr>
          <a:xfrm>
            <a:off x="3071651" y="5446930"/>
            <a:ext cx="2314898" cy="457264"/>
          </a:xfrm>
          <a:prstGeom prst="rect">
            <a:avLst/>
          </a:prstGeom>
        </p:spPr>
      </p:pic>
      <p:pic>
        <p:nvPicPr>
          <p:cNvPr id="9" name="Audio 8">
            <a:hlinkClick r:id="" action="ppaction://media"/>
            <a:extLst>
              <a:ext uri="{FF2B5EF4-FFF2-40B4-BE49-F238E27FC236}">
                <a16:creationId xmlns:a16="http://schemas.microsoft.com/office/drawing/2014/main" id="{C2DA4009-B417-48D5-B4D8-250F0B6C2BD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27332450"/>
      </p:ext>
    </p:extLst>
  </p:cSld>
  <p:clrMapOvr>
    <a:masterClrMapping/>
  </p:clrMapOvr>
  <mc:AlternateContent xmlns:mc="http://schemas.openxmlformats.org/markup-compatibility/2006">
    <mc:Choice xmlns:p14="http://schemas.microsoft.com/office/powerpoint/2010/main" Requires="p14">
      <p:transition spd="slow" p14:dur="2000" advTm="33923"/>
    </mc:Choice>
    <mc:Fallback>
      <p:transition spd="slow" advTm="33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Search for Jobs</a:t>
            </a:r>
          </a:p>
          <a:p>
            <a:pPr marL="0" indent="0">
              <a:buNone/>
            </a:pPr>
            <a:r>
              <a:rPr lang="en-US" sz="1800" b="0" dirty="0">
                <a:solidFill>
                  <a:schemeClr val="tx1"/>
                </a:solidFill>
              </a:rPr>
              <a:t>On a job search results page, you can:</a:t>
            </a:r>
          </a:p>
          <a:p>
            <a:pPr marL="0" indent="0">
              <a:buNone/>
            </a:pPr>
            <a:endParaRPr lang="en-US" sz="1800" b="0" dirty="0">
              <a:solidFill>
                <a:schemeClr val="tx1"/>
              </a:solidFill>
            </a:endParaRPr>
          </a:p>
          <a:p>
            <a:pPr marL="0" indent="0">
              <a:buNone/>
            </a:pPr>
            <a:endParaRPr lang="en-US" sz="1800" b="0" dirty="0">
              <a:solidFill>
                <a:schemeClr val="tx1"/>
              </a:solidFill>
            </a:endParaRPr>
          </a:p>
          <a:p>
            <a:pPr marL="182880" lvl="1" indent="0">
              <a:buNone/>
            </a:pPr>
            <a:r>
              <a:rPr lang="en-US" sz="1800" b="0" dirty="0">
                <a:solidFill>
                  <a:schemeClr val="tx1"/>
                </a:solidFill>
              </a:rPr>
              <a:t>•	Change how many listings are displayed per page by selecting the desired number of rows at the bottom of the search results page.</a:t>
            </a:r>
          </a:p>
          <a:p>
            <a:pPr marL="182880" lvl="1" indent="0">
              <a:buNone/>
            </a:pPr>
            <a:endParaRPr lang="en-US" sz="1800" b="0" dirty="0">
              <a:solidFill>
                <a:schemeClr val="tx1"/>
              </a:solidFill>
            </a:endParaRPr>
          </a:p>
          <a:p>
            <a:pPr marL="182880" lvl="1" indent="0">
              <a:buNone/>
            </a:pPr>
            <a:r>
              <a:rPr lang="en-US" sz="1800" b="0" dirty="0">
                <a:solidFill>
                  <a:schemeClr val="tx1"/>
                </a:solidFill>
              </a:rPr>
              <a:t>•	Navigate multiple pages by clicking the arrows to navigate one page at a time or select a desired page number at the bottom of the search results page.</a:t>
            </a:r>
          </a:p>
          <a:p>
            <a:pPr marL="0" indent="0">
              <a:buNone/>
            </a:pPr>
            <a:endParaRPr lang="en-US" sz="1800" dirty="0"/>
          </a:p>
        </p:txBody>
      </p:sp>
      <p:pic>
        <p:nvPicPr>
          <p:cNvPr id="2" name="Picture 1">
            <a:extLst>
              <a:ext uri="{FF2B5EF4-FFF2-40B4-BE49-F238E27FC236}">
                <a16:creationId xmlns:a16="http://schemas.microsoft.com/office/drawing/2014/main" id="{87B3F7AF-1E64-496E-A790-D9E0477D2159}"/>
              </a:ext>
            </a:extLst>
          </p:cNvPr>
          <p:cNvPicPr>
            <a:picLocks noChangeAspect="1"/>
          </p:cNvPicPr>
          <p:nvPr/>
        </p:nvPicPr>
        <p:blipFill>
          <a:blip r:embed="rId5"/>
          <a:stretch>
            <a:fillRect/>
          </a:stretch>
        </p:blipFill>
        <p:spPr>
          <a:xfrm>
            <a:off x="704492" y="5158672"/>
            <a:ext cx="7602011" cy="638264"/>
          </a:xfrm>
          <a:prstGeom prst="rect">
            <a:avLst/>
          </a:prstGeom>
          <a:ln>
            <a:solidFill>
              <a:schemeClr val="accent1"/>
            </a:solidFill>
          </a:ln>
          <a:effectLst>
            <a:outerShdw blurRad="50800" dist="38100" dir="8100000" algn="tr" rotWithShape="0">
              <a:prstClr val="black">
                <a:alpha val="40000"/>
              </a:prstClr>
            </a:outerShdw>
          </a:effectLst>
        </p:spPr>
      </p:pic>
      <p:pic>
        <p:nvPicPr>
          <p:cNvPr id="4" name="Audio 3">
            <a:hlinkClick r:id="" action="ppaction://media"/>
            <a:extLst>
              <a:ext uri="{FF2B5EF4-FFF2-40B4-BE49-F238E27FC236}">
                <a16:creationId xmlns:a16="http://schemas.microsoft.com/office/drawing/2014/main" id="{6C1713DC-D000-4AF7-B6CE-DFC83E534E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174165309"/>
      </p:ext>
    </p:extLst>
  </p:cSld>
  <p:clrMapOvr>
    <a:masterClrMapping/>
  </p:clrMapOvr>
  <mc:AlternateContent xmlns:mc="http://schemas.openxmlformats.org/markup-compatibility/2006">
    <mc:Choice xmlns:p14="http://schemas.microsoft.com/office/powerpoint/2010/main" Requires="p14">
      <p:transition spd="slow" p14:dur="2000" advTm="27421"/>
    </mc:Choice>
    <mc:Fallback>
      <p:transition spd="slow" advTm="27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1_WhiteBackground_08-27-2019.pptx" id="{2688DECE-D86D-4A09-A684-330F88BDC602}" vid="{1E883460-E39C-4C8A-A648-8D71B11185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19A7D0B4D17429811C59755CF38D1" ma:contentTypeVersion="6" ma:contentTypeDescription="Create a new document." ma:contentTypeScope="" ma:versionID="79c60cd6eb417dec86ae5b4a703533b1">
  <xsd:schema xmlns:xsd="http://www.w3.org/2001/XMLSchema" xmlns:xs="http://www.w3.org/2001/XMLSchema" xmlns:p="http://schemas.microsoft.com/office/2006/metadata/properties" xmlns:ns2="0aeb2e30-a491-4fec-83dd-e44b49e6ebb0" targetNamespace="http://schemas.microsoft.com/office/2006/metadata/properties" ma:root="true" ma:fieldsID="172e4004e8bea187f051d035d80da7e4" ns2:_="">
    <xsd:import namespace="0aeb2e30-a491-4fec-83dd-e44b49e6eb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eb2e30-a491-4fec-83dd-e44b49e6eb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79298A-8AA3-463A-BA09-39AF41132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eb2e30-a491-4fec-83dd-e44b49e6e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AFF5ED-E70D-46CC-B8A4-04198CAC640E}">
  <ds:schemaRef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0aeb2e30-a491-4fec-83dd-e44b49e6ebb0"/>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F85134C-5FA7-4191-ADDF-8BC3D25060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Standard1_WhiteBackground_08-27-2019</Template>
  <TotalTime>653</TotalTime>
  <Words>1507</Words>
  <Application>Microsoft Office PowerPoint</Application>
  <PresentationFormat>On-screen Show (4:3)</PresentationFormat>
  <Paragraphs>135</Paragraphs>
  <Slides>12</Slides>
  <Notes>12</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.AppleSystemUIFont</vt:lpstr>
      <vt:lpstr>Arial</vt:lpstr>
      <vt:lpstr>Calibri</vt:lpstr>
      <vt:lpstr>HGAC_roundtable_template_0330</vt:lpstr>
      <vt:lpstr>Navigating </vt:lpstr>
      <vt:lpstr>PowerPoint Presentation</vt:lpstr>
      <vt:lpstr>        Getting Started </vt:lpstr>
      <vt:lpstr>        Getting Started </vt:lpstr>
      <vt:lpstr>        Getting Started </vt:lpstr>
      <vt:lpstr>        Getting Started </vt:lpstr>
      <vt:lpstr>        Getting Started </vt:lpstr>
      <vt:lpstr>        Getting Started </vt:lpstr>
      <vt:lpstr>        Getting Started </vt:lpstr>
      <vt:lpstr>        Getting Started </vt:lpstr>
      <vt:lpstr>        Getting Started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WorkInTexas</dc:title>
  <dc:creator>Gerace, Robert</dc:creator>
  <cp:lastModifiedBy>Goergen, Jarrod</cp:lastModifiedBy>
  <cp:revision>34</cp:revision>
  <dcterms:created xsi:type="dcterms:W3CDTF">2020-05-12T17:08:44Z</dcterms:created>
  <dcterms:modified xsi:type="dcterms:W3CDTF">2020-06-24T20:21:53Z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0x010100F9819A7D0B4D17429811C59755CF38D1</vt:lpwstr>
  </property>
</Properties>
</file>